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2" r:id="rId5"/>
    <p:sldId id="265" r:id="rId6"/>
    <p:sldId id="266" r:id="rId7"/>
    <p:sldId id="264" r:id="rId8"/>
    <p:sldId id="268" r:id="rId9"/>
    <p:sldId id="263" r:id="rId10"/>
    <p:sldId id="258" r:id="rId11"/>
    <p:sldId id="25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2EF1D0-989F-599D-7267-14D0CD71F5B3}" v="34" dt="2023-06-29T19:31:55.815"/>
    <p1510:client id="{FDB356B7-9DC6-44E1-9378-49E7D5C785B2}" v="16" dt="2023-06-29T18:57:22.4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9" autoAdjust="0"/>
    <p:restoredTop sz="94660"/>
  </p:normalViewPr>
  <p:slideViewPr>
    <p:cSldViewPr snapToGrid="0">
      <p:cViewPr varScale="1">
        <p:scale>
          <a:sx n="69" d="100"/>
          <a:sy n="69" d="100"/>
        </p:scale>
        <p:origin x="31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7/25/2024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7/25/2024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7/25/2024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7/25/2024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video" Target="https://www.youtube.com/embed/StPGbbBBrI0?feature=oembed" TargetMode="External"/><Relationship Id="rId4" Type="http://schemas.openxmlformats.org/officeDocument/2006/relationships/hyperlink" Target="https://www.youtube.com/watch?v=StPGbbBBrI0"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video" Target="https://www.youtube.com/embed/JegGjYtstyw?feature=oembed" TargetMode="External"/><Relationship Id="rId4" Type="http://schemas.openxmlformats.org/officeDocument/2006/relationships/hyperlink" Target="https://www.youtube.com/watch?v=JegGjYtstyw"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ullastradadiemmaus.it/sezioni-del-sito/approfondimenti/1824-46664-la-combinazione-dei-sognatori-nelson-mandela" TargetMode="Externa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800A5-F574-4BCA-B236-AADAEDEF75B9}"/>
              </a:ext>
            </a:extLst>
          </p:cNvPr>
          <p:cNvSpPr>
            <a:spLocks noGrp="1"/>
          </p:cNvSpPr>
          <p:nvPr>
            <p:ph type="title"/>
          </p:nvPr>
        </p:nvSpPr>
        <p:spPr>
          <a:xfrm>
            <a:off x="1445986" y="392339"/>
            <a:ext cx="10515600" cy="1325563"/>
          </a:xfrm>
        </p:spPr>
        <p:txBody>
          <a:bodyPr>
            <a:normAutofit/>
          </a:bodyPr>
          <a:lstStyle/>
          <a:p>
            <a:pPr algn="ctr"/>
            <a:r>
              <a:rPr lang="en-US" sz="4000" dirty="0" err="1">
                <a:solidFill>
                  <a:srgbClr val="0D1582"/>
                </a:solidFill>
                <a:latin typeface="Poppins Medium" pitchFamily="2" charset="77"/>
                <a:cs typeface="Poppins Medium" pitchFamily="2" charset="77"/>
              </a:rPr>
              <a:t>SpeakOut</a:t>
            </a:r>
            <a:r>
              <a:rPr lang="en-US" sz="4000" dirty="0">
                <a:solidFill>
                  <a:srgbClr val="0D1582"/>
                </a:solidFill>
                <a:latin typeface="Poppins Medium" pitchFamily="2" charset="77"/>
                <a:cs typeface="Poppins Medium" pitchFamily="2" charset="77"/>
              </a:rPr>
              <a:t> with </a:t>
            </a:r>
            <a:r>
              <a:rPr lang="en-US" sz="4000" dirty="0" err="1">
                <a:solidFill>
                  <a:srgbClr val="0D1582"/>
                </a:solidFill>
                <a:latin typeface="Poppins Medium" pitchFamily="2" charset="77"/>
                <a:cs typeface="Poppins Medium" pitchFamily="2" charset="77"/>
              </a:rPr>
              <a:t>Advocatr</a:t>
            </a:r>
            <a:endParaRPr lang="en-US" sz="4000" dirty="0">
              <a:solidFill>
                <a:srgbClr val="0D1582"/>
              </a:solidFill>
              <a:latin typeface="Poppins Medium" pitchFamily="2" charset="77"/>
              <a:cs typeface="Poppins Medium" pitchFamily="2" charset="77"/>
            </a:endParaRPr>
          </a:p>
        </p:txBody>
      </p:sp>
      <p:sp>
        <p:nvSpPr>
          <p:cNvPr id="3" name="Content Placeholder 2">
            <a:extLst>
              <a:ext uri="{FF2B5EF4-FFF2-40B4-BE49-F238E27FC236}">
                <a16:creationId xmlns:a16="http://schemas.microsoft.com/office/drawing/2014/main" id="{629AA2D4-61BF-4487-93FD-9FDB7807E95C}"/>
              </a:ext>
            </a:extLst>
          </p:cNvPr>
          <p:cNvSpPr>
            <a:spLocks noGrp="1"/>
          </p:cNvSpPr>
          <p:nvPr>
            <p:ph idx="1"/>
          </p:nvPr>
        </p:nvSpPr>
        <p:spPr>
          <a:xfrm>
            <a:off x="2066158" y="1717902"/>
            <a:ext cx="9544958" cy="4351338"/>
          </a:xfrm>
        </p:spPr>
        <p:txBody>
          <a:bodyPr>
            <a:normAutofit/>
          </a:bodyPr>
          <a:lstStyle/>
          <a:p>
            <a:pPr marL="0" indent="0" algn="ctr">
              <a:buNone/>
            </a:pPr>
            <a:r>
              <a:rPr lang="en-US" sz="4000" dirty="0">
                <a:solidFill>
                  <a:srgbClr val="000000"/>
                </a:solidFill>
                <a:latin typeface="Poppins Light" pitchFamily="2" charset="77"/>
                <a:cs typeface="Poppins Light" pitchFamily="2" charset="77"/>
              </a:rPr>
              <a:t>Curriculum</a:t>
            </a:r>
          </a:p>
          <a:p>
            <a:pPr marL="0" indent="0" algn="ctr">
              <a:buNone/>
            </a:pPr>
            <a:r>
              <a:rPr lang="en-US" sz="4000" dirty="0">
                <a:solidFill>
                  <a:srgbClr val="000000"/>
                </a:solidFill>
                <a:latin typeface="Poppins Light" pitchFamily="2" charset="77"/>
                <a:cs typeface="Poppins Light" pitchFamily="2" charset="77"/>
              </a:rPr>
              <a:t>Lesson 7</a:t>
            </a:r>
          </a:p>
          <a:p>
            <a:pPr marL="0" indent="0" algn="ctr">
              <a:buNone/>
            </a:pPr>
            <a:endParaRPr lang="en-US" sz="4800" dirty="0">
              <a:solidFill>
                <a:srgbClr val="000000"/>
              </a:solidFill>
              <a:latin typeface="Poppins" pitchFamily="2" charset="77"/>
              <a:cs typeface="Poppins" pitchFamily="2" charset="77"/>
            </a:endParaRPr>
          </a:p>
          <a:p>
            <a:pPr marL="0" indent="0" algn="ctr">
              <a:buNone/>
            </a:pPr>
            <a:r>
              <a:rPr lang="en-US" sz="4000" dirty="0">
                <a:solidFill>
                  <a:srgbClr val="0D1582"/>
                </a:solidFill>
                <a:latin typeface="Poppins Light" pitchFamily="2" charset="77"/>
                <a:cs typeface="Poppins Light" pitchFamily="2" charset="77"/>
              </a:rPr>
              <a:t>Accountability for What? To Whom?</a:t>
            </a:r>
          </a:p>
          <a:p>
            <a:pPr marL="0" indent="0" algn="ctr">
              <a:buNone/>
            </a:pPr>
            <a:endParaRPr lang="en-US" sz="4800" dirty="0">
              <a:solidFill>
                <a:srgbClr val="000000"/>
              </a:solidFill>
              <a:latin typeface="+mj-lt"/>
            </a:endParaRPr>
          </a:p>
          <a:p>
            <a:pPr marL="0" indent="0" algn="ctr">
              <a:buNone/>
            </a:pPr>
            <a:endParaRPr lang="en-US" sz="4800" dirty="0">
              <a:solidFill>
                <a:srgbClr val="000000"/>
              </a:solidFill>
              <a:latin typeface="+mj-lt"/>
            </a:endParaRPr>
          </a:p>
        </p:txBody>
      </p:sp>
    </p:spTree>
    <p:extLst>
      <p:ext uri="{BB962C8B-B14F-4D97-AF65-F5344CB8AC3E}">
        <p14:creationId xmlns:p14="http://schemas.microsoft.com/office/powerpoint/2010/main" val="28343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 Media 1" title="Bystander Video - English (Closed Captions)">
            <a:hlinkClick r:id="" action="ppaction://media"/>
            <a:extLst>
              <a:ext uri="{FF2B5EF4-FFF2-40B4-BE49-F238E27FC236}">
                <a16:creationId xmlns:a16="http://schemas.microsoft.com/office/drawing/2014/main" id="{01C74FE9-8621-DD9D-4E49-09ED366F1CF0}"/>
              </a:ext>
            </a:extLst>
          </p:cNvPr>
          <p:cNvPicPr>
            <a:picLocks noRot="1" noChangeAspect="1"/>
          </p:cNvPicPr>
          <p:nvPr>
            <a:videoFile r:link="rId1"/>
          </p:nvPr>
        </p:nvPicPr>
        <p:blipFill>
          <a:blip r:embed="rId3"/>
          <a:stretch>
            <a:fillRect/>
          </a:stretch>
        </p:blipFill>
        <p:spPr>
          <a:xfrm>
            <a:off x="1448321" y="722563"/>
            <a:ext cx="9491908" cy="5362927"/>
          </a:xfrm>
          <a:prstGeom prst="rect">
            <a:avLst/>
          </a:prstGeom>
        </p:spPr>
      </p:pic>
      <p:sp>
        <p:nvSpPr>
          <p:cNvPr id="3" name="TextBox 2">
            <a:extLst>
              <a:ext uri="{FF2B5EF4-FFF2-40B4-BE49-F238E27FC236}">
                <a16:creationId xmlns:a16="http://schemas.microsoft.com/office/drawing/2014/main" id="{E160140B-F700-F7B0-4D77-C93EC2079AB1}"/>
              </a:ext>
            </a:extLst>
          </p:cNvPr>
          <p:cNvSpPr txBox="1"/>
          <p:nvPr/>
        </p:nvSpPr>
        <p:spPr>
          <a:xfrm>
            <a:off x="1832610" y="199343"/>
            <a:ext cx="8526780" cy="523220"/>
          </a:xfrm>
          <a:prstGeom prst="rect">
            <a:avLst/>
          </a:prstGeom>
          <a:noFill/>
        </p:spPr>
        <p:txBody>
          <a:bodyPr wrap="square" rtlCol="0">
            <a:spAutoFit/>
          </a:bodyPr>
          <a:lstStyle/>
          <a:p>
            <a:pPr algn="ctr"/>
            <a:r>
              <a:rPr lang="en-US" sz="2400" dirty="0"/>
              <a:t>“</a:t>
            </a:r>
            <a:r>
              <a:rPr lang="en-US" sz="2800" dirty="0"/>
              <a:t>Become an Upstander”</a:t>
            </a:r>
          </a:p>
        </p:txBody>
      </p:sp>
      <p:sp>
        <p:nvSpPr>
          <p:cNvPr id="4" name="TextBox 3">
            <a:extLst>
              <a:ext uri="{FF2B5EF4-FFF2-40B4-BE49-F238E27FC236}">
                <a16:creationId xmlns:a16="http://schemas.microsoft.com/office/drawing/2014/main" id="{B5499DA0-1672-5F90-A73E-ABB33FC64DCB}"/>
              </a:ext>
            </a:extLst>
          </p:cNvPr>
          <p:cNvSpPr txBox="1"/>
          <p:nvPr/>
        </p:nvSpPr>
        <p:spPr>
          <a:xfrm>
            <a:off x="2611821" y="6289325"/>
            <a:ext cx="5607269" cy="369332"/>
          </a:xfrm>
          <a:prstGeom prst="rect">
            <a:avLst/>
          </a:prstGeom>
          <a:noFill/>
        </p:spPr>
        <p:txBody>
          <a:bodyPr wrap="square" rtlCol="0">
            <a:spAutoFit/>
          </a:bodyPr>
          <a:lstStyle/>
          <a:p>
            <a:r>
              <a:rPr lang="en-US" sz="1800" b="1" i="0" u="sng" strike="noStrike" dirty="0">
                <a:solidFill>
                  <a:srgbClr val="0563C1"/>
                </a:solidFill>
                <a:effectLst/>
                <a:latin typeface="Arial" panose="020B0604020202020204" pitchFamily="34" charset="0"/>
                <a:hlinkClick r:id="rId4"/>
              </a:rPr>
              <a:t>https://www.youtube.com/watch?v=StPGbbBBrI0</a:t>
            </a:r>
            <a:r>
              <a:rPr lang="en-US" sz="1800" b="1" i="0" dirty="0">
                <a:solidFill>
                  <a:srgbClr val="000000"/>
                </a:solidFill>
                <a:effectLst/>
                <a:latin typeface="Arial" panose="020B0604020202020204" pitchFamily="34" charset="0"/>
              </a:rPr>
              <a:t>  </a:t>
            </a:r>
            <a:endParaRPr lang="en-US" dirty="0"/>
          </a:p>
        </p:txBody>
      </p:sp>
    </p:spTree>
    <p:extLst>
      <p:ext uri="{BB962C8B-B14F-4D97-AF65-F5344CB8AC3E}">
        <p14:creationId xmlns:p14="http://schemas.microsoft.com/office/powerpoint/2010/main" val="4267048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60140B-F700-F7B0-4D77-C93EC2079AB1}"/>
              </a:ext>
            </a:extLst>
          </p:cNvPr>
          <p:cNvSpPr txBox="1"/>
          <p:nvPr/>
        </p:nvSpPr>
        <p:spPr>
          <a:xfrm>
            <a:off x="1783080" y="270799"/>
            <a:ext cx="8526780" cy="523220"/>
          </a:xfrm>
          <a:prstGeom prst="rect">
            <a:avLst/>
          </a:prstGeom>
          <a:noFill/>
        </p:spPr>
        <p:txBody>
          <a:bodyPr wrap="square" rtlCol="0">
            <a:spAutoFit/>
          </a:bodyPr>
          <a:lstStyle/>
          <a:p>
            <a:pPr algn="ctr"/>
            <a:r>
              <a:rPr lang="en-US" sz="2400" dirty="0"/>
              <a:t>“</a:t>
            </a:r>
            <a:r>
              <a:rPr lang="en-US" sz="2800" dirty="0"/>
              <a:t>The Importance of Upstander Power”</a:t>
            </a:r>
          </a:p>
        </p:txBody>
      </p:sp>
      <p:pic>
        <p:nvPicPr>
          <p:cNvPr id="4" name="Online Media 3" title="The Importance of Upstander Power">
            <a:hlinkClick r:id="" action="ppaction://media"/>
            <a:extLst>
              <a:ext uri="{FF2B5EF4-FFF2-40B4-BE49-F238E27FC236}">
                <a16:creationId xmlns:a16="http://schemas.microsoft.com/office/drawing/2014/main" id="{FE036C1F-3486-6BFD-3A5F-26237B5C81E1}"/>
              </a:ext>
            </a:extLst>
          </p:cNvPr>
          <p:cNvPicPr>
            <a:picLocks noRot="1" noChangeAspect="1"/>
          </p:cNvPicPr>
          <p:nvPr>
            <a:videoFile r:link="rId1"/>
          </p:nvPr>
        </p:nvPicPr>
        <p:blipFill>
          <a:blip r:embed="rId3"/>
          <a:stretch>
            <a:fillRect/>
          </a:stretch>
        </p:blipFill>
        <p:spPr>
          <a:xfrm>
            <a:off x="1783080" y="959887"/>
            <a:ext cx="8740220" cy="4938225"/>
          </a:xfrm>
          <a:prstGeom prst="rect">
            <a:avLst/>
          </a:prstGeom>
        </p:spPr>
      </p:pic>
      <p:sp>
        <p:nvSpPr>
          <p:cNvPr id="2" name="TextBox 1">
            <a:extLst>
              <a:ext uri="{FF2B5EF4-FFF2-40B4-BE49-F238E27FC236}">
                <a16:creationId xmlns:a16="http://schemas.microsoft.com/office/drawing/2014/main" id="{783227FE-4445-C280-7D0E-8DCD326EB47E}"/>
              </a:ext>
            </a:extLst>
          </p:cNvPr>
          <p:cNvSpPr txBox="1"/>
          <p:nvPr/>
        </p:nvSpPr>
        <p:spPr>
          <a:xfrm>
            <a:off x="3321269" y="6217869"/>
            <a:ext cx="5875281" cy="369332"/>
          </a:xfrm>
          <a:prstGeom prst="rect">
            <a:avLst/>
          </a:prstGeom>
          <a:noFill/>
        </p:spPr>
        <p:txBody>
          <a:bodyPr wrap="square" rtlCol="0">
            <a:spAutoFit/>
          </a:bodyPr>
          <a:lstStyle/>
          <a:p>
            <a:r>
              <a:rPr lang="en-US" sz="1800" b="1" i="0" u="sng" strike="noStrike" dirty="0">
                <a:solidFill>
                  <a:srgbClr val="0563C1"/>
                </a:solidFill>
                <a:effectLst/>
                <a:latin typeface="Arial" panose="020B0604020202020204" pitchFamily="34" charset="0"/>
                <a:hlinkClick r:id="rId4"/>
              </a:rPr>
              <a:t>https://www.youtube.com/watch?v=JegGjYtstyw</a:t>
            </a:r>
            <a:r>
              <a:rPr lang="en-US" sz="1800" b="1" i="0" dirty="0">
                <a:solidFill>
                  <a:srgbClr val="000000"/>
                </a:solidFill>
                <a:effectLst/>
                <a:latin typeface="Arial" panose="020B0604020202020204" pitchFamily="34" charset="0"/>
              </a:rPr>
              <a:t> </a:t>
            </a:r>
            <a:endParaRPr lang="en-US" dirty="0"/>
          </a:p>
        </p:txBody>
      </p:sp>
    </p:spTree>
    <p:extLst>
      <p:ext uri="{BB962C8B-B14F-4D97-AF65-F5344CB8AC3E}">
        <p14:creationId xmlns:p14="http://schemas.microsoft.com/office/powerpoint/2010/main" val="786319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3EA97-4365-4B0B-9B57-86DEE298540B}"/>
              </a:ext>
            </a:extLst>
          </p:cNvPr>
          <p:cNvSpPr>
            <a:spLocks noGrp="1"/>
          </p:cNvSpPr>
          <p:nvPr>
            <p:ph type="title"/>
          </p:nvPr>
        </p:nvSpPr>
        <p:spPr/>
        <p:txBody>
          <a:bodyPr/>
          <a:lstStyle/>
          <a:p>
            <a:r>
              <a:rPr lang="en-US" dirty="0">
                <a:solidFill>
                  <a:srgbClr val="0D1582"/>
                </a:solidFill>
                <a:latin typeface="Poppins" pitchFamily="2" charset="77"/>
                <a:cs typeface="Poppins" pitchFamily="2" charset="77"/>
              </a:rPr>
              <a:t>In Your Journal:</a:t>
            </a:r>
          </a:p>
        </p:txBody>
      </p:sp>
      <p:sp>
        <p:nvSpPr>
          <p:cNvPr id="3" name="Content Placeholder 2">
            <a:extLst>
              <a:ext uri="{FF2B5EF4-FFF2-40B4-BE49-F238E27FC236}">
                <a16:creationId xmlns:a16="http://schemas.microsoft.com/office/drawing/2014/main" id="{A08D96E9-7202-42A6-8711-67F217248006}"/>
              </a:ext>
            </a:extLst>
          </p:cNvPr>
          <p:cNvSpPr>
            <a:spLocks noGrp="1"/>
          </p:cNvSpPr>
          <p:nvPr>
            <p:ph idx="1"/>
          </p:nvPr>
        </p:nvSpPr>
        <p:spPr>
          <a:xfrm>
            <a:off x="838200" y="1825625"/>
            <a:ext cx="10515600" cy="3969385"/>
          </a:xfrm>
        </p:spPr>
        <p:txBody>
          <a:bodyPr/>
          <a:lstStyle/>
          <a:p>
            <a:pPr marL="342900" lvl="0" indent="-342900">
              <a:spcAft>
                <a:spcPts val="300"/>
              </a:spcAft>
              <a:buFont typeface="Symbol" panose="05050102010706020507" pitchFamily="18" charset="2"/>
              <a:buChar char=""/>
            </a:pPr>
            <a:r>
              <a:rPr lang="en-US" sz="2800" kern="100" dirty="0">
                <a:effectLst/>
                <a:latin typeface="Arial" panose="020B0604020202020204" pitchFamily="34" charset="0"/>
                <a:ea typeface="Calibri" panose="020F0502020204030204" pitchFamily="34" charset="0"/>
                <a:cs typeface="Arial" panose="020B0604020202020204" pitchFamily="34" charset="0"/>
              </a:rPr>
              <a:t>Write about a time when you (or another person) stood up for someone who was getting picked on.  What made you/ them decide to act or speak up?  </a:t>
            </a:r>
          </a:p>
          <a:p>
            <a:pPr marL="0" lvl="0" indent="0" algn="ctr">
              <a:spcAft>
                <a:spcPts val="300"/>
              </a:spcAft>
              <a:buNone/>
            </a:pPr>
            <a:r>
              <a:rPr lang="en-US" b="1" i="1" kern="100" dirty="0">
                <a:latin typeface="Arial" panose="020B0604020202020204" pitchFamily="34" charset="0"/>
                <a:ea typeface="Calibri" panose="020F0502020204030204" pitchFamily="34" charset="0"/>
                <a:cs typeface="Arial" panose="020B0604020202020204" pitchFamily="34" charset="0"/>
              </a:rPr>
              <a:t>OR</a:t>
            </a:r>
            <a:endParaRPr lang="en-US" sz="2800" b="1" i="1" kern="100" dirty="0">
              <a:effectLst/>
              <a:latin typeface="Liberation Serif"/>
              <a:ea typeface="NSimSun" panose="02010609030101010101" pitchFamily="49" charset="-122"/>
              <a:cs typeface="Arial" panose="020B0604020202020204" pitchFamily="34" charset="0"/>
            </a:endParaRPr>
          </a:p>
          <a:p>
            <a:pPr marL="342900" lvl="0" indent="-342900">
              <a:spcAft>
                <a:spcPts val="300"/>
              </a:spcAft>
              <a:buFont typeface="Symbol" panose="05050102010706020507" pitchFamily="18" charset="2"/>
              <a:buChar char=""/>
            </a:pPr>
            <a:r>
              <a:rPr lang="en-US" sz="2800" kern="100" dirty="0">
                <a:effectLst/>
                <a:latin typeface="Arial" panose="020B0604020202020204" pitchFamily="34" charset="0"/>
                <a:ea typeface="Calibri" panose="020F0502020204030204" pitchFamily="34" charset="0"/>
                <a:cs typeface="Arial" panose="020B0604020202020204" pitchFamily="34" charset="0"/>
              </a:rPr>
              <a:t>Write a response (either agree or disagree and explain) to this statement: “You are always using your power, in every moment, to influence the world around you, just by being there.  Your choice is not WHETHER you have power; it’s HOW are you using it.”</a:t>
            </a:r>
            <a:endParaRPr lang="en-US" sz="2800" kern="100" dirty="0">
              <a:effectLst/>
              <a:latin typeface="Liberation Serif"/>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256898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800A5-F574-4BCA-B236-AADAEDEF75B9}"/>
              </a:ext>
            </a:extLst>
          </p:cNvPr>
          <p:cNvSpPr>
            <a:spLocks noGrp="1"/>
          </p:cNvSpPr>
          <p:nvPr>
            <p:ph type="title"/>
          </p:nvPr>
        </p:nvSpPr>
        <p:spPr>
          <a:xfrm>
            <a:off x="1445986" y="392339"/>
            <a:ext cx="10515600" cy="1325563"/>
          </a:xfrm>
        </p:spPr>
        <p:txBody>
          <a:bodyPr>
            <a:normAutofit/>
          </a:bodyPr>
          <a:lstStyle/>
          <a:p>
            <a:pPr algn="ctr"/>
            <a:r>
              <a:rPr lang="en-US" sz="4000" dirty="0" err="1">
                <a:solidFill>
                  <a:srgbClr val="0D1582"/>
                </a:solidFill>
                <a:latin typeface="Poppins Medium" pitchFamily="2" charset="77"/>
                <a:cs typeface="Poppins Medium" pitchFamily="2" charset="77"/>
              </a:rPr>
              <a:t>SpeakOut</a:t>
            </a:r>
            <a:r>
              <a:rPr lang="en-US" sz="4000" dirty="0">
                <a:solidFill>
                  <a:srgbClr val="0D1582"/>
                </a:solidFill>
                <a:latin typeface="Poppins Medium" pitchFamily="2" charset="77"/>
                <a:cs typeface="Poppins Medium" pitchFamily="2" charset="77"/>
              </a:rPr>
              <a:t> with </a:t>
            </a:r>
            <a:r>
              <a:rPr lang="en-US" sz="4000" dirty="0" err="1">
                <a:solidFill>
                  <a:srgbClr val="0D1582"/>
                </a:solidFill>
                <a:latin typeface="Poppins Medium" pitchFamily="2" charset="77"/>
                <a:cs typeface="Poppins Medium" pitchFamily="2" charset="77"/>
              </a:rPr>
              <a:t>Advocatr</a:t>
            </a:r>
            <a:endParaRPr lang="en-US" sz="4000" dirty="0">
              <a:solidFill>
                <a:srgbClr val="0D1582"/>
              </a:solidFill>
              <a:latin typeface="Poppins Medium" pitchFamily="2" charset="77"/>
              <a:cs typeface="Poppins Medium" pitchFamily="2" charset="77"/>
            </a:endParaRPr>
          </a:p>
        </p:txBody>
      </p:sp>
      <p:sp>
        <p:nvSpPr>
          <p:cNvPr id="3" name="Content Placeholder 2">
            <a:extLst>
              <a:ext uri="{FF2B5EF4-FFF2-40B4-BE49-F238E27FC236}">
                <a16:creationId xmlns:a16="http://schemas.microsoft.com/office/drawing/2014/main" id="{629AA2D4-61BF-4487-93FD-9FDB7807E95C}"/>
              </a:ext>
            </a:extLst>
          </p:cNvPr>
          <p:cNvSpPr>
            <a:spLocks noGrp="1"/>
          </p:cNvSpPr>
          <p:nvPr>
            <p:ph idx="1"/>
          </p:nvPr>
        </p:nvSpPr>
        <p:spPr>
          <a:xfrm>
            <a:off x="2066158" y="1717902"/>
            <a:ext cx="9544958" cy="4351338"/>
          </a:xfrm>
        </p:spPr>
        <p:txBody>
          <a:bodyPr>
            <a:normAutofit/>
          </a:bodyPr>
          <a:lstStyle/>
          <a:p>
            <a:pPr marL="0" indent="0" algn="ctr">
              <a:buNone/>
            </a:pPr>
            <a:r>
              <a:rPr lang="en-US" sz="4000" dirty="0">
                <a:solidFill>
                  <a:srgbClr val="000000"/>
                </a:solidFill>
                <a:latin typeface="Poppins Light" pitchFamily="2" charset="77"/>
                <a:cs typeface="Poppins Light" pitchFamily="2" charset="77"/>
              </a:rPr>
              <a:t>Curriculum</a:t>
            </a:r>
          </a:p>
          <a:p>
            <a:pPr marL="0" indent="0" algn="ctr">
              <a:buNone/>
            </a:pPr>
            <a:r>
              <a:rPr lang="en-US" sz="4000" dirty="0">
                <a:solidFill>
                  <a:srgbClr val="000000"/>
                </a:solidFill>
                <a:latin typeface="Poppins Light" pitchFamily="2" charset="77"/>
                <a:cs typeface="Poppins Light" pitchFamily="2" charset="77"/>
              </a:rPr>
              <a:t>Lesson 7 Extension Activities</a:t>
            </a:r>
          </a:p>
          <a:p>
            <a:pPr marL="0" indent="0" algn="ctr">
              <a:buNone/>
            </a:pPr>
            <a:endParaRPr lang="en-US" sz="4800" dirty="0">
              <a:solidFill>
                <a:srgbClr val="000000"/>
              </a:solidFill>
              <a:latin typeface="Poppins" pitchFamily="2" charset="77"/>
              <a:cs typeface="Poppins" pitchFamily="2" charset="77"/>
            </a:endParaRPr>
          </a:p>
          <a:p>
            <a:pPr algn="ctr"/>
            <a:r>
              <a:rPr lang="en-US" sz="3200" dirty="0">
                <a:solidFill>
                  <a:srgbClr val="0D1582"/>
                </a:solidFill>
                <a:latin typeface="Poppins Light" pitchFamily="2" charset="77"/>
                <a:cs typeface="Poppins Light" pitchFamily="2" charset="77"/>
              </a:rPr>
              <a:t>Freedom and Responsibility</a:t>
            </a:r>
          </a:p>
          <a:p>
            <a:pPr algn="ctr"/>
            <a:r>
              <a:rPr lang="en-US" sz="3200" dirty="0">
                <a:solidFill>
                  <a:srgbClr val="0D1582"/>
                </a:solidFill>
                <a:latin typeface="Poppins Light" pitchFamily="2" charset="77"/>
                <a:cs typeface="Poppins Light" pitchFamily="2" charset="77"/>
              </a:rPr>
              <a:t>Accountability to our own goals</a:t>
            </a:r>
          </a:p>
          <a:p>
            <a:pPr algn="ctr"/>
            <a:r>
              <a:rPr lang="en-US" sz="3200" dirty="0">
                <a:solidFill>
                  <a:srgbClr val="0D1582"/>
                </a:solidFill>
                <a:latin typeface="Poppins Light" pitchFamily="2" charset="77"/>
                <a:cs typeface="Poppins Light" pitchFamily="2" charset="77"/>
              </a:rPr>
              <a:t>Making Amends</a:t>
            </a:r>
          </a:p>
          <a:p>
            <a:pPr marL="0" indent="0" algn="ctr">
              <a:buNone/>
            </a:pPr>
            <a:endParaRPr lang="en-US" sz="4800" dirty="0">
              <a:solidFill>
                <a:srgbClr val="000000"/>
              </a:solidFill>
              <a:latin typeface="+mj-lt"/>
            </a:endParaRPr>
          </a:p>
          <a:p>
            <a:pPr marL="0" indent="0" algn="ctr">
              <a:buNone/>
            </a:pPr>
            <a:endParaRPr lang="en-US" sz="4800" dirty="0">
              <a:solidFill>
                <a:srgbClr val="000000"/>
              </a:solidFill>
              <a:latin typeface="+mj-lt"/>
            </a:endParaRPr>
          </a:p>
        </p:txBody>
      </p:sp>
    </p:spTree>
    <p:extLst>
      <p:ext uri="{BB962C8B-B14F-4D97-AF65-F5344CB8AC3E}">
        <p14:creationId xmlns:p14="http://schemas.microsoft.com/office/powerpoint/2010/main" val="2656828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800A5-F574-4BCA-B236-AADAEDEF75B9}"/>
              </a:ext>
            </a:extLst>
          </p:cNvPr>
          <p:cNvSpPr>
            <a:spLocks noGrp="1"/>
          </p:cNvSpPr>
          <p:nvPr>
            <p:ph type="title"/>
          </p:nvPr>
        </p:nvSpPr>
        <p:spPr>
          <a:xfrm>
            <a:off x="420915" y="392339"/>
            <a:ext cx="9417958" cy="1325563"/>
          </a:xfrm>
        </p:spPr>
        <p:txBody>
          <a:bodyPr>
            <a:normAutofit/>
          </a:bodyPr>
          <a:lstStyle/>
          <a:p>
            <a:r>
              <a:rPr lang="en-US" sz="3400" dirty="0">
                <a:solidFill>
                  <a:srgbClr val="0D1582"/>
                </a:solidFill>
                <a:latin typeface="Poppins" pitchFamily="2" charset="77"/>
                <a:cs typeface="Poppins" pitchFamily="2" charset="77"/>
              </a:rPr>
              <a:t>After reviewing your goals from Week 1, answer these questions in your journal:</a:t>
            </a:r>
          </a:p>
        </p:txBody>
      </p:sp>
      <p:sp>
        <p:nvSpPr>
          <p:cNvPr id="3" name="Content Placeholder 2">
            <a:extLst>
              <a:ext uri="{FF2B5EF4-FFF2-40B4-BE49-F238E27FC236}">
                <a16:creationId xmlns:a16="http://schemas.microsoft.com/office/drawing/2014/main" id="{629AA2D4-61BF-4487-93FD-9FDB7807E95C}"/>
              </a:ext>
            </a:extLst>
          </p:cNvPr>
          <p:cNvSpPr>
            <a:spLocks noGrp="1"/>
          </p:cNvSpPr>
          <p:nvPr>
            <p:ph idx="1"/>
          </p:nvPr>
        </p:nvSpPr>
        <p:spPr>
          <a:xfrm>
            <a:off x="420914" y="1970768"/>
            <a:ext cx="9554029" cy="4351338"/>
          </a:xfrm>
        </p:spPr>
        <p:txBody>
          <a:bodyPr/>
          <a:lstStyle/>
          <a:p>
            <a:pPr marL="514350" indent="-514350">
              <a:spcBef>
                <a:spcPts val="300"/>
              </a:spcBef>
              <a:spcAft>
                <a:spcPts val="2800"/>
              </a:spcAft>
              <a:buAutoNum type="arabicPeriod"/>
            </a:pPr>
            <a:r>
              <a:rPr lang="en-US" sz="3000" dirty="0">
                <a:ea typeface="+mn-lt"/>
                <a:cs typeface="+mn-lt"/>
              </a:rPr>
              <a:t>Did you hold yourself accountable for working on the goals you set out?  If yes, describe what that looked like; if not, describe what it might have looked like.</a:t>
            </a:r>
          </a:p>
          <a:p>
            <a:pPr marL="514350" indent="-514350">
              <a:spcBef>
                <a:spcPts val="300"/>
              </a:spcBef>
              <a:spcAft>
                <a:spcPts val="2800"/>
              </a:spcAft>
              <a:buAutoNum type="arabicPeriod"/>
            </a:pPr>
            <a:r>
              <a:rPr lang="en-US" sz="3000" dirty="0">
                <a:ea typeface="+mn-lt"/>
                <a:cs typeface="+mn-lt"/>
              </a:rPr>
              <a:t>Did anyone else hold you accountable for those goals?</a:t>
            </a:r>
          </a:p>
          <a:p>
            <a:pPr marL="514350" indent="-514350">
              <a:spcBef>
                <a:spcPts val="300"/>
              </a:spcBef>
              <a:spcAft>
                <a:spcPts val="2800"/>
              </a:spcAft>
              <a:buAutoNum type="arabicPeriod"/>
            </a:pPr>
            <a:r>
              <a:rPr lang="en-US" sz="3000" dirty="0">
                <a:ea typeface="+mn-lt"/>
                <a:cs typeface="+mn-lt"/>
              </a:rPr>
              <a:t>How does our ability to achieve (or at least work toward) goals change when someone else is checking on our progress?</a:t>
            </a:r>
          </a:p>
          <a:p>
            <a:endParaRPr lang="en-US" dirty="0">
              <a:solidFill>
                <a:srgbClr val="000000"/>
              </a:solidFill>
            </a:endParaRPr>
          </a:p>
        </p:txBody>
      </p:sp>
    </p:spTree>
    <p:extLst>
      <p:ext uri="{BB962C8B-B14F-4D97-AF65-F5344CB8AC3E}">
        <p14:creationId xmlns:p14="http://schemas.microsoft.com/office/powerpoint/2010/main" val="3968540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E9A8200-7A6F-440B-B94E-28CCACB559E3}"/>
              </a:ext>
            </a:extLst>
          </p:cNvPr>
          <p:cNvSpPr>
            <a:spLocks noGrp="1"/>
          </p:cNvSpPr>
          <p:nvPr>
            <p:ph idx="1"/>
          </p:nvPr>
        </p:nvSpPr>
        <p:spPr>
          <a:xfrm>
            <a:off x="410042" y="2614106"/>
            <a:ext cx="5134985" cy="3608215"/>
          </a:xfrm>
        </p:spPr>
        <p:txBody>
          <a:bodyPr vert="horz" lIns="91440" tIns="45720" rIns="91440" bIns="45720" rtlCol="0" anchor="t">
            <a:normAutofit/>
          </a:bodyPr>
          <a:lstStyle/>
          <a:p>
            <a:endParaRPr lang="en-US" sz="2200"/>
          </a:p>
          <a:p>
            <a:pPr marL="0" indent="0">
              <a:buNone/>
            </a:pPr>
            <a:r>
              <a:rPr lang="en-US" sz="3200" dirty="0">
                <a:ea typeface="+mn-lt"/>
                <a:cs typeface="+mn-lt"/>
              </a:rPr>
              <a:t>"To be free is not merely to cast off one's chains, but to live in a way that respects and enhances the freedom of others. "</a:t>
            </a:r>
          </a:p>
          <a:p>
            <a:pPr marL="0" indent="0" algn="r">
              <a:buNone/>
            </a:pPr>
            <a:r>
              <a:rPr lang="en-US" sz="3200" b="1" dirty="0">
                <a:cs typeface="Calibri"/>
              </a:rPr>
              <a:t>-- Nelson Mandela</a:t>
            </a:r>
          </a:p>
        </p:txBody>
      </p:sp>
      <p:pic>
        <p:nvPicPr>
          <p:cNvPr id="4" name="Picture 4" descr="A picture containing person, person, wall, indoor&#10;&#10;Description automatically generated">
            <a:extLst>
              <a:ext uri="{FF2B5EF4-FFF2-40B4-BE49-F238E27FC236}">
                <a16:creationId xmlns:a16="http://schemas.microsoft.com/office/drawing/2014/main" id="{16C89D36-2518-4F96-B6A5-FDDA14AA8B43}"/>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l="20886" r="3887"/>
          <a:stretch/>
        </p:blipFill>
        <p:spPr>
          <a:xfrm>
            <a:off x="6001815" y="215670"/>
            <a:ext cx="6174285" cy="6167877"/>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
        <p:nvSpPr>
          <p:cNvPr id="5" name="TextBox 4">
            <a:extLst>
              <a:ext uri="{FF2B5EF4-FFF2-40B4-BE49-F238E27FC236}">
                <a16:creationId xmlns:a16="http://schemas.microsoft.com/office/drawing/2014/main" id="{A030521E-8635-4757-A723-1B257DF3135D}"/>
              </a:ext>
            </a:extLst>
          </p:cNvPr>
          <p:cNvSpPr txBox="1"/>
          <p:nvPr/>
        </p:nvSpPr>
        <p:spPr>
          <a:xfrm>
            <a:off x="9718246" y="6657945"/>
            <a:ext cx="2473754"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3">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a:extLst>
                    <a:ext uri="{A12FA001-AC4F-418D-AE19-62706E023703}">
                      <ahyp:hlinkClr xmlns:ahyp="http://schemas.microsoft.com/office/drawing/2018/hyperlinkcolor" val="tx"/>
                    </a:ext>
                  </a:extLst>
                </a:hlinkClick>
              </a:rPr>
              <a:t>CC BY-NC-ND</a:t>
            </a:r>
            <a:r>
              <a:rPr lang="en-US" sz="700">
                <a:solidFill>
                  <a:srgbClr val="FFFFFF"/>
                </a:solidFill>
              </a:rPr>
              <a:t>.</a:t>
            </a:r>
          </a:p>
        </p:txBody>
      </p:sp>
    </p:spTree>
    <p:extLst>
      <p:ext uri="{BB962C8B-B14F-4D97-AF65-F5344CB8AC3E}">
        <p14:creationId xmlns:p14="http://schemas.microsoft.com/office/powerpoint/2010/main" val="4011568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A4A338-CC65-42C9-B989-1BF6BE58B165}"/>
              </a:ext>
            </a:extLst>
          </p:cNvPr>
          <p:cNvSpPr>
            <a:spLocks noGrp="1"/>
          </p:cNvSpPr>
          <p:nvPr>
            <p:ph idx="1"/>
          </p:nvPr>
        </p:nvSpPr>
        <p:spPr>
          <a:xfrm>
            <a:off x="4965431" y="2438400"/>
            <a:ext cx="6759017" cy="3785419"/>
          </a:xfrm>
        </p:spPr>
        <p:txBody>
          <a:bodyPr vert="horz" lIns="91440" tIns="45720" rIns="91440" bIns="45720" rtlCol="0" anchor="t">
            <a:normAutofit/>
          </a:bodyPr>
          <a:lstStyle/>
          <a:p>
            <a:pPr marL="0" indent="0">
              <a:buNone/>
            </a:pPr>
            <a:r>
              <a:rPr lang="en-US" sz="3200" dirty="0">
                <a:ea typeface="+mn-lt"/>
                <a:cs typeface="+mn-lt"/>
              </a:rPr>
              <a:t>“Freedom makes a huge requirement of every human being. With freedom comes responsibility. For the person who is unwilling to grow up, the person who does not want to carry his own weight, this is a frightening prospect.”</a:t>
            </a:r>
          </a:p>
          <a:p>
            <a:pPr marL="0" indent="0">
              <a:buNone/>
            </a:pPr>
            <a:endParaRPr lang="en-US" sz="2000">
              <a:cs typeface="Calibri" panose="020F0502020204030204"/>
            </a:endParaRPr>
          </a:p>
          <a:p>
            <a:pPr marL="0" indent="0" algn="r">
              <a:buNone/>
            </a:pPr>
            <a:r>
              <a:rPr lang="en-US" sz="3200" b="1" dirty="0">
                <a:cs typeface="Calibri" panose="020F0502020204030204"/>
              </a:rPr>
              <a:t>-Eleanor Roosevelt</a:t>
            </a:r>
            <a:endParaRPr lang="en-US" dirty="0">
              <a:cs typeface="Calibri" panose="020F0502020204030204"/>
            </a:endParaRPr>
          </a:p>
        </p:txBody>
      </p:sp>
      <p:pic>
        <p:nvPicPr>
          <p:cNvPr id="4" name="Picture 4" descr="A picture containing person, person, posing&#10;&#10;Description automatically generated">
            <a:extLst>
              <a:ext uri="{FF2B5EF4-FFF2-40B4-BE49-F238E27FC236}">
                <a16:creationId xmlns:a16="http://schemas.microsoft.com/office/drawing/2014/main" id="{6F5D6DDE-319C-4276-BDEF-C56C388494EA}"/>
              </a:ext>
            </a:extLst>
          </p:cNvPr>
          <p:cNvPicPr>
            <a:picLocks noChangeAspect="1"/>
          </p:cNvPicPr>
          <p:nvPr/>
        </p:nvPicPr>
        <p:blipFill rotWithShape="1">
          <a:blip r:embed="rId2"/>
          <a:srcRect b="2358"/>
          <a:stretch/>
        </p:blipFill>
        <p:spPr>
          <a:xfrm>
            <a:off x="20" y="10"/>
            <a:ext cx="4635571" cy="6857990"/>
          </a:xfrm>
          <a:prstGeom prst="rect">
            <a:avLst/>
          </a:prstGeom>
          <a:effectLst/>
        </p:spPr>
      </p:pic>
      <p:cxnSp>
        <p:nvCxnSpPr>
          <p:cNvPr id="9"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3520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8c706172-af7c-4325-8bed-1c17a236441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55EEE3F5FA9C54F8ADECFAE94F27DEF" ma:contentTypeVersion="16" ma:contentTypeDescription="Create a new document." ma:contentTypeScope="" ma:versionID="de916d2732989b432a883fa580732e57">
  <xsd:schema xmlns:xsd="http://www.w3.org/2001/XMLSchema" xmlns:xs="http://www.w3.org/2001/XMLSchema" xmlns:p="http://schemas.microsoft.com/office/2006/metadata/properties" xmlns:ns3="8c706172-af7c-4325-8bed-1c17a2364416" xmlns:ns4="1023b47c-0af6-4768-839c-2f82288b3af2" targetNamespace="http://schemas.microsoft.com/office/2006/metadata/properties" ma:root="true" ma:fieldsID="75b9781389b34c57b867ca084905eda0" ns3:_="" ns4:_="">
    <xsd:import namespace="8c706172-af7c-4325-8bed-1c17a2364416"/>
    <xsd:import namespace="1023b47c-0af6-4768-839c-2f82288b3af2"/>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_activity" minOccurs="0"/>
                <xsd:element ref="ns3:MediaServiceObjectDetectorVersion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706172-af7c-4325-8bed-1c17a236441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Location" ma:index="2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23b47c-0af6-4768-839c-2f82288b3af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2DF8859-5722-4AED-BB1A-ECEFC7A0776E}">
  <ds:schemaRefs>
    <ds:schemaRef ds:uri="http://schemas.microsoft.com/sharepoint/v3/contenttype/forms"/>
  </ds:schemaRefs>
</ds:datastoreItem>
</file>

<file path=customXml/itemProps2.xml><?xml version="1.0" encoding="utf-8"?>
<ds:datastoreItem xmlns:ds="http://schemas.openxmlformats.org/officeDocument/2006/customXml" ds:itemID="{9CE19CB2-D130-4F7E-8ED9-C554CC600E99}">
  <ds:schemaRefs>
    <ds:schemaRef ds:uri="http://schemas.microsoft.com/office/infopath/2007/PartnerControls"/>
    <ds:schemaRef ds:uri="http://www.w3.org/XML/1998/namespace"/>
    <ds:schemaRef ds:uri="1023b47c-0af6-4768-839c-2f82288b3af2"/>
    <ds:schemaRef ds:uri="http://schemas.microsoft.com/office/2006/documentManagement/types"/>
    <ds:schemaRef ds:uri="http://schemas.microsoft.com/office/2006/metadata/properties"/>
    <ds:schemaRef ds:uri="http://purl.org/dc/dcmitype/"/>
    <ds:schemaRef ds:uri="http://schemas.openxmlformats.org/package/2006/metadata/core-properties"/>
    <ds:schemaRef ds:uri="8c706172-af7c-4325-8bed-1c17a2364416"/>
    <ds:schemaRef ds:uri="http://purl.org/dc/terms/"/>
    <ds:schemaRef ds:uri="http://purl.org/dc/elements/1.1/"/>
  </ds:schemaRefs>
</ds:datastoreItem>
</file>

<file path=customXml/itemProps3.xml><?xml version="1.0" encoding="utf-8"?>
<ds:datastoreItem xmlns:ds="http://schemas.openxmlformats.org/officeDocument/2006/customXml" ds:itemID="{D4BD1B87-DEC1-46BF-9FEE-78EDBCCF8D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c706172-af7c-4325-8bed-1c17a2364416"/>
    <ds:schemaRef ds:uri="1023b47c-0af6-4768-839c-2f82288b3a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109</TotalTime>
  <Words>335</Words>
  <Application>Microsoft Office PowerPoint</Application>
  <PresentationFormat>Widescreen</PresentationFormat>
  <Paragraphs>31</Paragraphs>
  <Slides>8</Slides>
  <Notes>0</Notes>
  <HiddenSlides>0</HiddenSlides>
  <MMClips>2</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Arial</vt:lpstr>
      <vt:lpstr>Calibri</vt:lpstr>
      <vt:lpstr>Calibri Light</vt:lpstr>
      <vt:lpstr>Liberation Serif</vt:lpstr>
      <vt:lpstr>Poppins</vt:lpstr>
      <vt:lpstr>Poppins Light</vt:lpstr>
      <vt:lpstr>Poppins Medium</vt:lpstr>
      <vt:lpstr>Symbol</vt:lpstr>
      <vt:lpstr>office theme</vt:lpstr>
      <vt:lpstr>SpeakOut with Advocatr</vt:lpstr>
      <vt:lpstr>PowerPoint Presentation</vt:lpstr>
      <vt:lpstr>PowerPoint Presentation</vt:lpstr>
      <vt:lpstr>In Your Journal:</vt:lpstr>
      <vt:lpstr>SpeakOut with Advocatr</vt:lpstr>
      <vt:lpstr>After reviewing your goals from Week 1, answer these questions in your journal:</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Rita Svanks</dc:creator>
  <cp:lastModifiedBy>Rita Svanks</cp:lastModifiedBy>
  <cp:revision>106</cp:revision>
  <dcterms:created xsi:type="dcterms:W3CDTF">2022-02-10T19:52:18Z</dcterms:created>
  <dcterms:modified xsi:type="dcterms:W3CDTF">2024-07-25T18:49:34Z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0x010100455EEE3F5FA9C54F8ADECFAE94F27DEF</vt:lpwstr>
  </property>
</Properties>
</file>